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71" r:id="rId1"/>
    <p:sldMasterId id="2147483657" r:id="rId2"/>
    <p:sldMasterId id="2147483833" r:id="rId3"/>
  </p:sldMasterIdLst>
  <p:notesMasterIdLst>
    <p:notesMasterId r:id="rId16"/>
  </p:notesMasterIdLst>
  <p:handoutMasterIdLst>
    <p:handoutMasterId r:id="rId17"/>
  </p:handoutMasterIdLst>
  <p:sldIdLst>
    <p:sldId id="1171" r:id="rId4"/>
    <p:sldId id="1126" r:id="rId5"/>
    <p:sldId id="1180" r:id="rId6"/>
    <p:sldId id="1199" r:id="rId7"/>
    <p:sldId id="1200" r:id="rId8"/>
    <p:sldId id="1208" r:id="rId9"/>
    <p:sldId id="1202" r:id="rId10"/>
    <p:sldId id="1203" r:id="rId11"/>
    <p:sldId id="1205" r:id="rId12"/>
    <p:sldId id="1206" r:id="rId13"/>
    <p:sldId id="1207" r:id="rId14"/>
    <p:sldId id="1175" r:id="rId15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уководство" id="{E6ECDA77-1B8E-0E4F-8DDA-529EB99512FD}">
          <p14:sldIdLst>
            <p14:sldId id="1171"/>
            <p14:sldId id="1126"/>
            <p14:sldId id="1180"/>
            <p14:sldId id="1199"/>
            <p14:sldId id="1200"/>
            <p14:sldId id="1208"/>
            <p14:sldId id="1202"/>
            <p14:sldId id="1203"/>
            <p14:sldId id="1205"/>
            <p14:sldId id="1206"/>
            <p14:sldId id="1207"/>
            <p14:sldId id="11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лексей Малышев" initials="АМ" lastIdx="8" clrIdx="0">
    <p:extLst>
      <p:ext uri="{19B8F6BF-5375-455C-9EA6-DF929625EA0E}">
        <p15:presenceInfo xmlns:p15="http://schemas.microsoft.com/office/powerpoint/2012/main" userId="8ae9c15f625b32bb" providerId="Windows Live"/>
      </p:ext>
    </p:extLst>
  </p:cmAuthor>
  <p:cmAuthor id="2" name="OCTS" initials="O" lastIdx="1" clrIdx="1">
    <p:extLst>
      <p:ext uri="{19B8F6BF-5375-455C-9EA6-DF929625EA0E}">
        <p15:presenceInfo xmlns:p15="http://schemas.microsoft.com/office/powerpoint/2012/main" userId="OCTS" providerId="None"/>
      </p:ext>
    </p:extLst>
  </p:cmAuthor>
  <p:cmAuthor id="3" name="Kostylev Andrey" initials="KA" lastIdx="1" clrIdx="2">
    <p:extLst>
      <p:ext uri="{19B8F6BF-5375-455C-9EA6-DF929625EA0E}">
        <p15:presenceInfo xmlns:p15="http://schemas.microsoft.com/office/powerpoint/2012/main" userId="146efb04217a1102" providerId="Windows Live"/>
      </p:ext>
    </p:extLst>
  </p:cmAuthor>
  <p:cmAuthor id="4" name="Elizaveta Kostyleva" initials="EK" lastIdx="1" clrIdx="3">
    <p:extLst>
      <p:ext uri="{19B8F6BF-5375-455C-9EA6-DF929625EA0E}">
        <p15:presenceInfo xmlns:p15="http://schemas.microsoft.com/office/powerpoint/2012/main" userId="S::ekostyleva@lifevantage.com::e5a115f0-bdb1-48b8-969c-0a472e870de3" providerId="AD"/>
      </p:ext>
    </p:extLst>
  </p:cmAuthor>
  <p:cmAuthor id="5" name="ОЦТС" initials="О" lastIdx="2" clrIdx="4">
    <p:extLst>
      <p:ext uri="{19B8F6BF-5375-455C-9EA6-DF929625EA0E}">
        <p15:presenceInfo xmlns:p15="http://schemas.microsoft.com/office/powerpoint/2012/main" userId="ОЦТС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AA"/>
    <a:srgbClr val="9D9D9D"/>
    <a:srgbClr val="FEFEFE"/>
    <a:srgbClr val="BFBFB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0520" autoAdjust="0"/>
  </p:normalViewPr>
  <p:slideViewPr>
    <p:cSldViewPr snapToGrid="0" snapToObjects="1">
      <p:cViewPr varScale="1">
        <p:scale>
          <a:sx n="141" d="100"/>
          <a:sy n="141" d="100"/>
        </p:scale>
        <p:origin x="156" y="5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66" d="100"/>
        <a:sy n="66" d="100"/>
      </p:scale>
      <p:origin x="0" y="-7146"/>
    </p:cViewPr>
  </p:sorterViewPr>
  <p:notesViewPr>
    <p:cSldViewPr snapToGrid="0" snapToObjects="1">
      <p:cViewPr varScale="1">
        <p:scale>
          <a:sx n="85" d="100"/>
          <a:sy n="85" d="100"/>
        </p:scale>
        <p:origin x="380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A78F288-5E3C-4F81-AD43-7789565D295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2D620-2592-455C-9AF4-8E2D0C2F79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FFCE6C-E7E6-4C35-A8B5-8F9784AA6873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5628E3-CFC5-471A-B6A2-9F949B2E81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586937-338C-4D39-8822-B1F000CF62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E77762-F59A-4FB1-90F9-50BE76F03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558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D46D5B-6567-794D-8CBA-5CCA973D6774}" type="datetimeFigureOut">
              <a:t>30.04.2025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EDE2F8-02D4-C448-B364-7246A6689E7F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934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EDE2F8-02D4-C448-B364-7246A6689E7F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4172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EDE2F8-02D4-C448-B364-7246A6689E7F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73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EDE2F8-02D4-C448-B364-7246A6689E7F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6469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EDE2F8-02D4-C448-B364-7246A6689E7F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286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ая стран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76EB76-0898-4F71-9685-0F9BE4E1F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CD38B1-ACC6-416C-AF72-6F91347F95C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568243"/>
            <a:ext cx="6330950" cy="841155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3pPr marL="914400" indent="0">
              <a:buNone/>
              <a:defRPr/>
            </a:lvl3pPr>
          </a:lstStyle>
          <a:p>
            <a:pPr lvl="0"/>
            <a:r>
              <a:rPr lang="ru-RU" dirty="0"/>
              <a:t>Имя Фамилия 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0C140D7-ACA5-419A-846F-D1888293EF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52598" y="5993952"/>
            <a:ext cx="3488540" cy="387798"/>
          </a:xfrm>
        </p:spPr>
        <p:txBody>
          <a:bodyPr/>
          <a:lstStyle>
            <a:lvl2pPr>
              <a:defRPr/>
            </a:lvl2pPr>
            <a:lvl3pPr marL="914400" indent="0">
              <a:buNone/>
              <a:defRPr/>
            </a:lvl3pPr>
          </a:lstStyle>
          <a:p>
            <a:pPr lvl="1"/>
            <a:r>
              <a:rPr lang="ru-RU" dirty="0"/>
              <a:t>Дата</a:t>
            </a:r>
          </a:p>
        </p:txBody>
      </p:sp>
    </p:spTree>
    <p:extLst>
      <p:ext uri="{BB962C8B-B14F-4D97-AF65-F5344CB8AC3E}">
        <p14:creationId xmlns:p14="http://schemas.microsoft.com/office/powerpoint/2010/main" val="2891415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330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- один бл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7347E-D0C8-4C5C-B7FE-A4CCFC0D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4CF1BEE-FB60-4C41-A4CB-1FA10956AD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341438"/>
            <a:ext cx="7489825" cy="5040312"/>
          </a:xfrm>
        </p:spPr>
        <p:txBody>
          <a:bodyPr numCol="1" spcCol="720000"/>
          <a:lstStyle>
            <a:lvl1pPr>
              <a:spcAft>
                <a:spcPts val="1200"/>
              </a:spcAft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155870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65" userDrawn="1">
          <p15:clr>
            <a:srgbClr val="9FCC3B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- два бло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7347E-D0C8-4C5C-B7FE-A4CCFC0D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4CF1BEE-FB60-4C41-A4CB-1FA10956AD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341438"/>
            <a:ext cx="5184775" cy="5040312"/>
          </a:xfrm>
        </p:spPr>
        <p:txBody>
          <a:bodyPr numCol="1" spcCol="720000"/>
          <a:lstStyle>
            <a:lvl1pPr>
              <a:spcAft>
                <a:spcPts val="1200"/>
              </a:spcAft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C75DE5C1-456E-4D90-87F0-D35E9FD23C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56364" y="1341437"/>
            <a:ext cx="5184775" cy="5040312"/>
          </a:xfrm>
        </p:spPr>
        <p:txBody>
          <a:bodyPr numCol="1" spcCol="720000"/>
          <a:lstStyle>
            <a:lvl1pPr>
              <a:spcAft>
                <a:spcPts val="1200"/>
              </a:spcAft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96248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- две колонки в одном блок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7347E-D0C8-4C5C-B7FE-A4CCFC0D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4CF1BEE-FB60-4C41-A4CB-1FA10956AD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341438"/>
            <a:ext cx="11090275" cy="5040312"/>
          </a:xfrm>
        </p:spPr>
        <p:txBody>
          <a:bodyPr numCol="2" spcCol="720000"/>
          <a:lstStyle>
            <a:lvl1pPr>
              <a:spcAft>
                <a:spcPts val="1200"/>
              </a:spcAft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97472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7347E-D0C8-4C5C-B7FE-A4CCFC0D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71735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вершение презентации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8354B0-5DDB-49B4-A187-3CEDA1E200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26875" y="5605171"/>
            <a:ext cx="1014262" cy="314912"/>
          </a:xfrm>
          <a:prstGeom prst="rect">
            <a:avLst/>
          </a:prstGeom>
        </p:spPr>
      </p:pic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188270A5-5B56-4CCE-84C6-4D75D2450723}"/>
              </a:ext>
            </a:extLst>
          </p:cNvPr>
          <p:cNvCxnSpPr>
            <a:cxnSpLocks/>
          </p:cNvCxnSpPr>
          <p:nvPr userDrawn="1"/>
        </p:nvCxnSpPr>
        <p:spPr>
          <a:xfrm>
            <a:off x="550863" y="6010277"/>
            <a:ext cx="11090275" cy="0"/>
          </a:xfrm>
          <a:prstGeom prst="line">
            <a:avLst/>
          </a:prstGeom>
          <a:ln w="15875">
            <a:gradFill>
              <a:gsLst>
                <a:gs pos="0">
                  <a:schemeClr val="accent1"/>
                </a:gs>
                <a:gs pos="54000">
                  <a:schemeClr val="accent3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2AFB8C0-5C8E-4D3D-ADF9-00059CE618CF}"/>
              </a:ext>
            </a:extLst>
          </p:cNvPr>
          <p:cNvSpPr txBox="1"/>
          <p:nvPr userDrawn="1"/>
        </p:nvSpPr>
        <p:spPr>
          <a:xfrm>
            <a:off x="9541404" y="6179006"/>
            <a:ext cx="20997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tx2"/>
                </a:solidFill>
              </a:rPr>
              <a:t>https://guap.ru</a:t>
            </a:r>
            <a:endParaRPr lang="ru-RU" sz="1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77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вершение презентаци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8354B0-5DDB-49B4-A187-3CEDA1E200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41843" y="5605171"/>
            <a:ext cx="1014262" cy="314912"/>
          </a:xfrm>
          <a:prstGeom prst="rect">
            <a:avLst/>
          </a:prstGeom>
        </p:spPr>
      </p:pic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188270A5-5B56-4CCE-84C6-4D75D2450723}"/>
              </a:ext>
            </a:extLst>
          </p:cNvPr>
          <p:cNvCxnSpPr>
            <a:cxnSpLocks/>
          </p:cNvCxnSpPr>
          <p:nvPr userDrawn="1"/>
        </p:nvCxnSpPr>
        <p:spPr>
          <a:xfrm>
            <a:off x="550863" y="6010277"/>
            <a:ext cx="10205243" cy="0"/>
          </a:xfrm>
          <a:prstGeom prst="line">
            <a:avLst/>
          </a:prstGeom>
          <a:ln w="15875">
            <a:gradFill>
              <a:gsLst>
                <a:gs pos="0">
                  <a:schemeClr val="accent1"/>
                </a:gs>
                <a:gs pos="54000">
                  <a:schemeClr val="accent3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E00DBC-5DC3-4A2C-A94D-350C2F82CC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5385"/>
          <a:stretch/>
        </p:blipFill>
        <p:spPr>
          <a:xfrm>
            <a:off x="10776480" y="5500691"/>
            <a:ext cx="864658" cy="91387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C432CA-A470-414A-9A8F-5EF0FAB4F9C9}"/>
              </a:ext>
            </a:extLst>
          </p:cNvPr>
          <p:cNvSpPr txBox="1"/>
          <p:nvPr userDrawn="1"/>
        </p:nvSpPr>
        <p:spPr>
          <a:xfrm>
            <a:off x="8676746" y="6179006"/>
            <a:ext cx="20997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tx2"/>
                </a:solidFill>
              </a:rPr>
              <a:t>https://guap.ru</a:t>
            </a:r>
            <a:endParaRPr lang="ru-RU" sz="1400" b="1" dirty="0">
              <a:solidFill>
                <a:schemeClr val="tx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A6AFA2-D81A-4798-AEC0-3F4A7A8C22AC}"/>
              </a:ext>
            </a:extLst>
          </p:cNvPr>
          <p:cNvSpPr txBox="1"/>
          <p:nvPr userDrawn="1"/>
        </p:nvSpPr>
        <p:spPr>
          <a:xfrm>
            <a:off x="571238" y="6179006"/>
            <a:ext cx="32050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dirty="0">
                <a:solidFill>
                  <a:schemeClr val="bg1">
                    <a:lumMod val="50000"/>
                  </a:schemeClr>
                </a:solidFill>
              </a:rPr>
              <a:t>© </a:t>
            </a:r>
            <a:r>
              <a:rPr lang="ru-RU" sz="1100" b="0" dirty="0">
                <a:solidFill>
                  <a:schemeClr val="bg1">
                    <a:lumMod val="50000"/>
                  </a:schemeClr>
                </a:solidFill>
              </a:rPr>
              <a:t>ГУАП, 2023</a:t>
            </a:r>
            <a:endParaRPr lang="ru-RU" sz="1400" b="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0039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вершение презентации 3 - для выступлени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FFF08F3-1FC8-4409-A953-82A3AF7771C7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937" t="-5796" r="-5797" b="-79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200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8354B0-5DDB-49B4-A187-3CEDA1E200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89994" y="1141883"/>
            <a:ext cx="2254761" cy="70006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E00DBC-5DC3-4A2C-A94D-350C2F82CC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5385"/>
          <a:stretch/>
        </p:blipFill>
        <p:spPr>
          <a:xfrm>
            <a:off x="10363289" y="949059"/>
            <a:ext cx="1303250" cy="13774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C432CA-A470-414A-9A8F-5EF0FAB4F9C9}"/>
              </a:ext>
            </a:extLst>
          </p:cNvPr>
          <p:cNvSpPr txBox="1"/>
          <p:nvPr userDrawn="1"/>
        </p:nvSpPr>
        <p:spPr>
          <a:xfrm>
            <a:off x="8147402" y="1734228"/>
            <a:ext cx="2099734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marR="0" lvl="1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https://guap.ru</a:t>
            </a:r>
            <a:endParaRPr lang="ru-RU" sz="15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50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вершение презентации 4 - с контакт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FFF08F3-1FC8-4409-A953-82A3AF7771C7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937" t="-5796" r="-5797" b="-79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200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8354B0-5DDB-49B4-A187-3CEDA1E200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89994" y="1141883"/>
            <a:ext cx="2254761" cy="70006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E00DBC-5DC3-4A2C-A94D-350C2F82CC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5385"/>
          <a:stretch/>
        </p:blipFill>
        <p:spPr>
          <a:xfrm>
            <a:off x="10363289" y="949059"/>
            <a:ext cx="1303250" cy="13774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C432CA-A470-414A-9A8F-5EF0FAB4F9C9}"/>
              </a:ext>
            </a:extLst>
          </p:cNvPr>
          <p:cNvSpPr txBox="1"/>
          <p:nvPr userDrawn="1"/>
        </p:nvSpPr>
        <p:spPr>
          <a:xfrm>
            <a:off x="8147402" y="1734228"/>
            <a:ext cx="2099734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marR="0" lvl="1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https://guap.ru</a:t>
            </a:r>
            <a:endParaRPr lang="ru-RU" sz="15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3FAF823-6E65-4BE2-B22A-CEAA3977E7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56363" y="3275544"/>
            <a:ext cx="5184775" cy="1997341"/>
          </a:xfrm>
        </p:spPr>
        <p:txBody>
          <a:bodyPr anchor="ctr" anchorCtr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/>
              <a:t>Контакты</a:t>
            </a:r>
          </a:p>
        </p:txBody>
      </p:sp>
    </p:spTree>
    <p:extLst>
      <p:ext uri="{BB962C8B-B14F-4D97-AF65-F5344CB8AC3E}">
        <p14:creationId xmlns:p14="http://schemas.microsoft.com/office/powerpoint/2010/main" val="400157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Relationship Id="rId9" Type="http://schemas.openxmlformats.org/officeDocument/2006/relationships/image" Target="../media/image5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A26B8BC-9AE2-41D8-8A90-8D1C0A2A554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 l="-7937" t="-5796" r="-5797" b="-79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2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009951-9659-4924-B8D1-D9994BE1E4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56155"/>
          <a:stretch/>
        </p:blipFill>
        <p:spPr>
          <a:xfrm>
            <a:off x="550865" y="304376"/>
            <a:ext cx="2827336" cy="109537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9E3CC-EBAD-4C68-8215-E3D1E3388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2509678"/>
            <a:ext cx="8051638" cy="132556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20187D-590C-4FB1-A787-08B69F583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4568243"/>
            <a:ext cx="6234948" cy="100478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Дата</a:t>
            </a:r>
          </a:p>
        </p:txBody>
      </p:sp>
    </p:spTree>
    <p:extLst>
      <p:ext uri="{BB962C8B-B14F-4D97-AF65-F5344CB8AC3E}">
        <p14:creationId xmlns:p14="http://schemas.microsoft.com/office/powerpoint/2010/main" val="1624853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r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7" userDrawn="1">
          <p15:clr>
            <a:srgbClr val="F26B43"/>
          </p15:clr>
        </p15:guide>
        <p15:guide id="2" pos="7333" userDrawn="1">
          <p15:clr>
            <a:srgbClr val="F26B43"/>
          </p15:clr>
        </p15:guide>
        <p15:guide id="3" orient="horz" pos="402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EFB9A11F-72FA-0A44-9653-48C9EECB7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07976"/>
            <a:ext cx="9608330" cy="3323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ru-RU" dirty="0"/>
              <a:t>Заголовок слайда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23DE3AE-88ED-4D7E-9545-2150C37B908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26875" y="407976"/>
            <a:ext cx="1014262" cy="314912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95CF6A84-AC35-45BE-AA65-F59DCCC45A75}"/>
              </a:ext>
            </a:extLst>
          </p:cNvPr>
          <p:cNvCxnSpPr>
            <a:cxnSpLocks/>
          </p:cNvCxnSpPr>
          <p:nvPr userDrawn="1"/>
        </p:nvCxnSpPr>
        <p:spPr>
          <a:xfrm>
            <a:off x="550863" y="968502"/>
            <a:ext cx="11090275" cy="0"/>
          </a:xfrm>
          <a:prstGeom prst="line">
            <a:avLst/>
          </a:prstGeom>
          <a:ln w="15875">
            <a:gradFill>
              <a:gsLst>
                <a:gs pos="0">
                  <a:schemeClr val="accent1"/>
                </a:gs>
                <a:gs pos="54000">
                  <a:schemeClr val="accent3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Текст 2">
            <a:extLst>
              <a:ext uri="{FF2B5EF4-FFF2-40B4-BE49-F238E27FC236}">
                <a16:creationId xmlns:a16="http://schemas.microsoft.com/office/drawing/2014/main" id="{3B768B2F-9C22-468C-B230-607F8CFF7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2" y="1341437"/>
            <a:ext cx="10515600" cy="42016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ru-RU" dirty="0"/>
              <a:t>Подзаголовок</a:t>
            </a:r>
          </a:p>
          <a:p>
            <a:pPr lvl="1"/>
            <a:r>
              <a:rPr lang="ru-RU" dirty="0"/>
              <a:t>Заголовок таблицы</a:t>
            </a:r>
          </a:p>
          <a:p>
            <a:pPr lvl="2"/>
            <a:r>
              <a:rPr lang="ru-RU" dirty="0"/>
              <a:t>Подпись рисунка</a:t>
            </a:r>
          </a:p>
          <a:p>
            <a:pPr lvl="3"/>
            <a:r>
              <a:rPr lang="ru-RU" dirty="0"/>
              <a:t>Текст</a:t>
            </a:r>
          </a:p>
          <a:p>
            <a:pPr lvl="4"/>
            <a:r>
              <a:rPr lang="ru-RU" dirty="0"/>
              <a:t>Выделенный текст</a:t>
            </a:r>
          </a:p>
          <a:p>
            <a:pPr lvl="5"/>
            <a:r>
              <a:rPr lang="ru-RU" dirty="0"/>
              <a:t>Маркеры</a:t>
            </a:r>
          </a:p>
          <a:p>
            <a:pPr lvl="6"/>
            <a:r>
              <a:rPr lang="ru-RU" dirty="0"/>
              <a:t>Нумерация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44A2A7-9511-4B2D-A046-C71363808B05}"/>
              </a:ext>
            </a:extLst>
          </p:cNvPr>
          <p:cNvSpPr txBox="1"/>
          <p:nvPr userDrawn="1"/>
        </p:nvSpPr>
        <p:spPr>
          <a:xfrm>
            <a:off x="9212262" y="6513813"/>
            <a:ext cx="242887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61FCC40-BD7D-499B-BF07-C5DEC022620E}" type="slidenum">
              <a:rPr lang="ru-RU" sz="1200" kern="120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ru-RU" sz="1200" kern="1200" dirty="0">
              <a:solidFill>
                <a:schemeClr val="tx2">
                  <a:lumMod val="9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412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1" r:id="rId2"/>
    <p:sldLayoutId id="2147483759" r:id="rId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2000" kern="1200">
          <a:solidFill>
            <a:schemeClr val="tx2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800" b="1" kern="1200">
          <a:solidFill>
            <a:schemeClr val="accent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1">
            <a:lumMod val="50000"/>
          </a:schemeClr>
        </a:buClr>
        <a:buSzPct val="120000"/>
        <a:buFont typeface="Wingdings" panose="05000000000000000000" pitchFamily="2" charset="2"/>
        <a:buNone/>
        <a:defRPr sz="14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1">
            <a:lumMod val="50000"/>
          </a:schemeClr>
        </a:buClr>
        <a:buFont typeface="+mj-lt"/>
        <a:buNone/>
        <a:tabLst>
          <a:tab pos="269875" algn="l"/>
        </a:tabLst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Wingdings" panose="05000000000000000000" pitchFamily="2" charset="2"/>
        <a:buNone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85750" indent="-28575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2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71463" indent="-271463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45" userDrawn="1">
          <p15:clr>
            <a:srgbClr val="F26B43"/>
          </p15:clr>
        </p15:guide>
        <p15:guide id="2" pos="347">
          <p15:clr>
            <a:srgbClr val="F26B43"/>
          </p15:clr>
        </p15:guide>
        <p15:guide id="3" orient="horz" pos="4020">
          <p15:clr>
            <a:srgbClr val="F26B43"/>
          </p15:clr>
        </p15:guide>
        <p15:guide id="4" pos="7333">
          <p15:clr>
            <a:srgbClr val="F26B43"/>
          </p15:clr>
        </p15:guide>
        <p15:guide id="5" pos="3613" userDrawn="1">
          <p15:clr>
            <a:srgbClr val="F26B43"/>
          </p15:clr>
        </p15:guide>
        <p15:guide id="6" pos="406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EFB9A11F-72FA-0A44-9653-48C9EECB7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07976"/>
            <a:ext cx="9608330" cy="3323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ru-RU" dirty="0"/>
              <a:t>Заголовок слайда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23DE3AE-88ED-4D7E-9545-2150C37B908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26875" y="407976"/>
            <a:ext cx="1014262" cy="314912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95CF6A84-AC35-45BE-AA65-F59DCCC45A75}"/>
              </a:ext>
            </a:extLst>
          </p:cNvPr>
          <p:cNvCxnSpPr>
            <a:cxnSpLocks/>
          </p:cNvCxnSpPr>
          <p:nvPr userDrawn="1"/>
        </p:nvCxnSpPr>
        <p:spPr>
          <a:xfrm>
            <a:off x="550863" y="968502"/>
            <a:ext cx="11090275" cy="0"/>
          </a:xfrm>
          <a:prstGeom prst="line">
            <a:avLst/>
          </a:prstGeom>
          <a:ln w="15875">
            <a:gradFill>
              <a:gsLst>
                <a:gs pos="0">
                  <a:schemeClr val="accent1"/>
                </a:gs>
                <a:gs pos="54000">
                  <a:schemeClr val="accent3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Текст 2">
            <a:extLst>
              <a:ext uri="{FF2B5EF4-FFF2-40B4-BE49-F238E27FC236}">
                <a16:creationId xmlns:a16="http://schemas.microsoft.com/office/drawing/2014/main" id="{3B768B2F-9C22-468C-B230-607F8CFF7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2" y="1341437"/>
            <a:ext cx="10515600" cy="42016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ru-RU" dirty="0"/>
              <a:t>Подзаголовок</a:t>
            </a:r>
          </a:p>
          <a:p>
            <a:pPr lvl="1"/>
            <a:r>
              <a:rPr lang="ru-RU" dirty="0"/>
              <a:t>Заголовок таблицы</a:t>
            </a:r>
          </a:p>
          <a:p>
            <a:pPr lvl="2"/>
            <a:r>
              <a:rPr lang="ru-RU" dirty="0"/>
              <a:t>Подпись рисунка</a:t>
            </a:r>
          </a:p>
          <a:p>
            <a:pPr lvl="3"/>
            <a:r>
              <a:rPr lang="ru-RU" dirty="0"/>
              <a:t>Текст</a:t>
            </a:r>
          </a:p>
          <a:p>
            <a:pPr lvl="4"/>
            <a:r>
              <a:rPr lang="ru-RU" dirty="0"/>
              <a:t>Выделенный текст</a:t>
            </a:r>
          </a:p>
          <a:p>
            <a:pPr lvl="5"/>
            <a:r>
              <a:rPr lang="ru-RU" dirty="0"/>
              <a:t>Маркеры</a:t>
            </a:r>
          </a:p>
          <a:p>
            <a:pPr lvl="6"/>
            <a:r>
              <a:rPr lang="ru-RU" dirty="0"/>
              <a:t>Нумерация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14C9C7-3F3B-4FAE-B19C-B28F0A67B7F7}"/>
              </a:ext>
            </a:extLst>
          </p:cNvPr>
          <p:cNvSpPr txBox="1"/>
          <p:nvPr userDrawn="1"/>
        </p:nvSpPr>
        <p:spPr>
          <a:xfrm>
            <a:off x="9212262" y="6513813"/>
            <a:ext cx="242887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61FCC40-BD7D-499B-BF07-C5DEC022620E}" type="slidenum">
              <a:rPr lang="ru-RU" sz="1200" kern="120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ru-RU" sz="1200" kern="1200" dirty="0">
              <a:solidFill>
                <a:schemeClr val="tx2">
                  <a:lumMod val="9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6249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6" r:id="rId2"/>
    <p:sldLayoutId id="2147483847" r:id="rId3"/>
    <p:sldLayoutId id="2147483849" r:id="rId4"/>
    <p:sldLayoutId id="2147483850" r:id="rId5"/>
    <p:sldLayoutId id="2147483843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2000" kern="1200">
          <a:solidFill>
            <a:schemeClr val="tx2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800" b="1" kern="1200">
          <a:solidFill>
            <a:schemeClr val="accent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1">
            <a:lumMod val="50000"/>
          </a:schemeClr>
        </a:buClr>
        <a:buSzPct val="120000"/>
        <a:buFont typeface="Wingdings" panose="05000000000000000000" pitchFamily="2" charset="2"/>
        <a:buNone/>
        <a:defRPr sz="14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1">
            <a:lumMod val="50000"/>
          </a:schemeClr>
        </a:buClr>
        <a:buFont typeface="+mj-lt"/>
        <a:buNone/>
        <a:tabLst>
          <a:tab pos="269875" algn="l"/>
        </a:tabLst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Wingdings" panose="05000000000000000000" pitchFamily="2" charset="2"/>
        <a:buNone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85750" indent="-28575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2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71463" indent="-271463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45" userDrawn="1">
          <p15:clr>
            <a:srgbClr val="F26B43"/>
          </p15:clr>
        </p15:guide>
        <p15:guide id="2" pos="347">
          <p15:clr>
            <a:srgbClr val="F26B43"/>
          </p15:clr>
        </p15:guide>
        <p15:guide id="3" orient="horz" pos="4020">
          <p15:clr>
            <a:srgbClr val="F26B43"/>
          </p15:clr>
        </p15:guide>
        <p15:guide id="4" pos="7333">
          <p15:clr>
            <a:srgbClr val="F26B43"/>
          </p15:clr>
        </p15:guide>
        <p15:guide id="5" pos="4067" userDrawn="1">
          <p15:clr>
            <a:srgbClr val="F26B43"/>
          </p15:clr>
        </p15:guide>
        <p15:guide id="6" pos="361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A5BC97-99E1-4827-A5AA-5E9EBED1B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32" y="2474255"/>
            <a:ext cx="8051638" cy="1325563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Классификация различных типов воздушных судов с использованием методов машинного обучения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EA8D34-BBBA-48A9-9B83-130C3E8DC9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Стонтов Е.О.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Научный руководитель: Татарникова Т.М. 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C26AC53-244B-4289-B3B5-D31C1BFD52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pPr lvl="1"/>
            <a:r>
              <a:rPr lang="ru-RU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2705815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0D9B9B-3B9F-4C06-822B-27C49098C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Определение оптимальной модели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13A50620-E20C-44BA-9960-811921B604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5531555"/>
            <a:ext cx="11110559" cy="81280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Модель 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EfficientNetV2S </a:t>
            </a: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продемонстрировала самое высокое значение точности – 94.6% и самую низкое значение функции потерь – 0.19.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B6699B1-FA41-4D26-8485-B5971CE435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6559" y="1094810"/>
            <a:ext cx="4901070" cy="384044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1D003D9-DC59-44B6-BB8B-DFC0FC5982F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42756" y="1094811"/>
            <a:ext cx="5149673" cy="3763010"/>
          </a:xfrm>
          <a:prstGeom prst="rect">
            <a:avLst/>
          </a:prstGeom>
        </p:spPr>
      </p:pic>
      <p:sp>
        <p:nvSpPr>
          <p:cNvPr id="11" name="Заголовок 8">
            <a:extLst>
              <a:ext uri="{FF2B5EF4-FFF2-40B4-BE49-F238E27FC236}">
                <a16:creationId xmlns:a16="http://schemas.microsoft.com/office/drawing/2014/main" id="{578C7512-5042-441D-81CC-E262D74D6617}"/>
              </a:ext>
            </a:extLst>
          </p:cNvPr>
          <p:cNvSpPr txBox="1">
            <a:spLocks/>
          </p:cNvSpPr>
          <p:nvPr/>
        </p:nvSpPr>
        <p:spPr>
          <a:xfrm>
            <a:off x="701991" y="4974346"/>
            <a:ext cx="4855638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8 – Значения точности</a:t>
            </a:r>
          </a:p>
        </p:txBody>
      </p:sp>
      <p:sp>
        <p:nvSpPr>
          <p:cNvPr id="12" name="Заголовок 8">
            <a:extLst>
              <a:ext uri="{FF2B5EF4-FFF2-40B4-BE49-F238E27FC236}">
                <a16:creationId xmlns:a16="http://schemas.microsoft.com/office/drawing/2014/main" id="{7A632AC8-F796-4732-AEF4-679D11828418}"/>
              </a:ext>
            </a:extLst>
          </p:cNvPr>
          <p:cNvSpPr txBox="1">
            <a:spLocks/>
          </p:cNvSpPr>
          <p:nvPr/>
        </p:nvSpPr>
        <p:spPr>
          <a:xfrm>
            <a:off x="6491359" y="4935258"/>
            <a:ext cx="4855638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9 – Значения функции потерь</a:t>
            </a:r>
          </a:p>
        </p:txBody>
      </p:sp>
    </p:spTree>
    <p:extLst>
      <p:ext uri="{BB962C8B-B14F-4D97-AF65-F5344CB8AC3E}">
        <p14:creationId xmlns:p14="http://schemas.microsoft.com/office/powerpoint/2010/main" val="65022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D1C077-A764-4930-A654-0D34F6C59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Определение оптимальной модели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FF6C439-9D21-4393-BFAD-2FE9C690E1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46534" y="1088367"/>
            <a:ext cx="5184775" cy="504031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Минимальное среднее время обработки одного изображения продемонстрировали модели с архитектурой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40 </a:t>
            </a:r>
            <a:r>
              <a:rPr lang="ru-RU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мс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B82CE2-C78C-4CC5-BD75-37E9DBC2B83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50863" y="1248265"/>
            <a:ext cx="5373511" cy="4078903"/>
          </a:xfrm>
          <a:prstGeom prst="rect">
            <a:avLst/>
          </a:prstGeom>
        </p:spPr>
      </p:pic>
      <p:sp>
        <p:nvSpPr>
          <p:cNvPr id="6" name="Заголовок 8">
            <a:extLst>
              <a:ext uri="{FF2B5EF4-FFF2-40B4-BE49-F238E27FC236}">
                <a16:creationId xmlns:a16="http://schemas.microsoft.com/office/drawing/2014/main" id="{C488DF5C-B239-42E2-8C4D-6A4EB52CF6C6}"/>
              </a:ext>
            </a:extLst>
          </p:cNvPr>
          <p:cNvSpPr txBox="1">
            <a:spLocks noGrp="1"/>
          </p:cNvSpPr>
          <p:nvPr>
            <p:ph type="body" sz="quarter" idx="12"/>
          </p:nvPr>
        </p:nvSpPr>
        <p:spPr>
          <a:xfrm>
            <a:off x="1001398" y="5539627"/>
            <a:ext cx="4539016" cy="5539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10 – Среднее время обработки одного изображения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6B216BE-8F02-4AAA-8F86-A0F5EFC1DA0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19218" y="2442057"/>
            <a:ext cx="5312091" cy="3539867"/>
          </a:xfrm>
          <a:prstGeom prst="rect">
            <a:avLst/>
          </a:prstGeom>
        </p:spPr>
      </p:pic>
      <p:sp>
        <p:nvSpPr>
          <p:cNvPr id="8" name="Заголовок 8">
            <a:extLst>
              <a:ext uri="{FF2B5EF4-FFF2-40B4-BE49-F238E27FC236}">
                <a16:creationId xmlns:a16="http://schemas.microsoft.com/office/drawing/2014/main" id="{5D41CAC7-A6E5-4BDD-B16F-0EE1651FCCEA}"/>
              </a:ext>
            </a:extLst>
          </p:cNvPr>
          <p:cNvSpPr txBox="1">
            <a:spLocks/>
          </p:cNvSpPr>
          <p:nvPr/>
        </p:nvSpPr>
        <p:spPr>
          <a:xfrm>
            <a:off x="6869413" y="6093625"/>
            <a:ext cx="4539016" cy="553998"/>
          </a:xfrm>
          <a:prstGeom prst="rect">
            <a:avLst/>
          </a:prstGeom>
        </p:spPr>
        <p:txBody>
          <a:bodyPr vert="horz" wrap="square" lIns="0" tIns="0" rIns="0" bIns="0" numCol="1" spcCol="720000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SzPct val="120000"/>
              <a:buFont typeface="Wingdings" panose="05000000000000000000" pitchFamily="2" charset="2"/>
              <a:buNone/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+mj-lt"/>
              <a:buNone/>
              <a:tabLst>
                <a:tab pos="269875" algn="l"/>
              </a:tabLst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None/>
              <a:defRPr sz="1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85750" indent="-28575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1463" indent="-271463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11 – Точности различных порядков для модели </a:t>
            </a:r>
            <a:r>
              <a:rPr lang="en-US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EfficientNetV2S</a:t>
            </a:r>
            <a:endParaRPr lang="ru-RU" sz="20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528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A5BC97-99E1-4827-A5AA-5E9EBED1B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Спасибо за внимание!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EA8D34-BBBA-48A9-9B83-130C3E8DC9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7344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F629FCE6-17AE-4664-8F63-4E9A710F8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Методы классификации изображений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93A51E0-594E-4829-B37D-2694C1C3ED60}"/>
              </a:ext>
            </a:extLst>
          </p:cNvPr>
          <p:cNvSpPr txBox="1">
            <a:spLocks/>
          </p:cNvSpPr>
          <p:nvPr/>
        </p:nvSpPr>
        <p:spPr>
          <a:xfrm>
            <a:off x="6456362" y="4065973"/>
            <a:ext cx="5184775" cy="2315777"/>
          </a:xfrm>
          <a:prstGeom prst="rect">
            <a:avLst/>
          </a:prstGeom>
        </p:spPr>
        <p:txBody>
          <a:bodyPr vert="horz" lIns="0" tIns="0" rIns="0" bIns="0" numCol="1" spcCol="72000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Arial" panose="020B0604020202020204" pitchFamily="34" charset="0"/>
              <a:buNone/>
              <a:defRPr sz="1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Clr>
                <a:schemeClr val="accent1">
                  <a:lumMod val="50000"/>
                </a:schemeClr>
              </a:buClr>
              <a:buSzPct val="120000"/>
              <a:buFont typeface="Wingdings" panose="05000000000000000000" pitchFamily="2" charset="2"/>
              <a:buNone/>
              <a:defRPr sz="11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Clr>
                <a:schemeClr val="accent1">
                  <a:lumMod val="50000"/>
                </a:schemeClr>
              </a:buClr>
              <a:buFont typeface="+mj-lt"/>
              <a:buNone/>
              <a:tabLst>
                <a:tab pos="269875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1463" indent="-271463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Wingdings" panose="05000000000000000000" pitchFamily="2" charset="2"/>
              <a:buChar char="§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1463" indent="-271463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+mj-lt"/>
              <a:buAutoNum type="arabicPeriod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5"/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4C02302-9C26-4F17-8D10-34445BC8665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267324" y="1065649"/>
            <a:ext cx="6271611" cy="4668402"/>
          </a:xfrm>
          <a:prstGeom prst="rect">
            <a:avLst/>
          </a:prstGeom>
        </p:spPr>
      </p:pic>
      <p:sp>
        <p:nvSpPr>
          <p:cNvPr id="15" name="Заголовок 8">
            <a:extLst>
              <a:ext uri="{FF2B5EF4-FFF2-40B4-BE49-F238E27FC236}">
                <a16:creationId xmlns:a16="http://schemas.microsoft.com/office/drawing/2014/main" id="{1993CDEA-1449-45B9-80B7-E1DCC24BD717}"/>
              </a:ext>
            </a:extLst>
          </p:cNvPr>
          <p:cNvSpPr txBox="1">
            <a:spLocks/>
          </p:cNvSpPr>
          <p:nvPr/>
        </p:nvSpPr>
        <p:spPr>
          <a:xfrm>
            <a:off x="6344701" y="5919401"/>
            <a:ext cx="4116855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1 – Карта связей терминов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138B97-6648-46EE-AFCA-D4BFB9153457}"/>
              </a:ext>
            </a:extLst>
          </p:cNvPr>
          <p:cNvSpPr txBox="1"/>
          <p:nvPr/>
        </p:nvSpPr>
        <p:spPr>
          <a:xfrm>
            <a:off x="550863" y="1314449"/>
            <a:ext cx="443288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Научные статьи были получены с помощью поисково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й системы по научным публикациям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Xplore; </a:t>
            </a:r>
          </a:p>
          <a:p>
            <a:pPr marL="285750" indent="-285750" algn="just">
              <a:buFontTx/>
              <a:buChar char="-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 запросу «</a:t>
            </a:r>
            <a:r>
              <a:rPr lang="en-US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aircraft image classification</a:t>
            </a:r>
            <a:r>
              <a:rPr lang="ru-RU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было найдено более 500 научных статей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опубликованных с 2010 по 2025 год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Термин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встречался 160 раз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73 раза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47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- 37 раз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machines – 31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Tx/>
              <a:buChar char="-"/>
            </a:pPr>
            <a:endParaRPr lang="ru-RU" sz="1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Tx/>
              <a:buChar char="-"/>
            </a:pPr>
            <a:endParaRPr lang="ru-RU" sz="1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31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B0D3C556-5A01-48DF-A23F-B504A3D9F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07976"/>
            <a:ext cx="9608330" cy="332399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Методы классификации изображений</a:t>
            </a:r>
          </a:p>
        </p:txBody>
      </p:sp>
      <p:sp>
        <p:nvSpPr>
          <p:cNvPr id="56" name="Заголовок 8">
            <a:extLst>
              <a:ext uri="{FF2B5EF4-FFF2-40B4-BE49-F238E27FC236}">
                <a16:creationId xmlns:a16="http://schemas.microsoft.com/office/drawing/2014/main" id="{CE5B7757-97A2-4928-9798-DAA0A7D81FC8}"/>
              </a:ext>
            </a:extLst>
          </p:cNvPr>
          <p:cNvSpPr txBox="1">
            <a:spLocks/>
          </p:cNvSpPr>
          <p:nvPr/>
        </p:nvSpPr>
        <p:spPr>
          <a:xfrm>
            <a:off x="8803" y="5161324"/>
            <a:ext cx="6087197" cy="5539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2</a:t>
            </a:r>
            <a:r>
              <a:rPr lang="en-US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Методы машинного обучения для классификации изображений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A843AF9-F006-438B-B236-23CE901A1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3" y="1142678"/>
            <a:ext cx="5325211" cy="3781748"/>
          </a:xfrm>
          <a:prstGeom prst="rect">
            <a:avLst/>
          </a:prstGeom>
        </p:spPr>
      </p:pic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C437AA47-1B7E-4BCB-87E6-D6B6425A2D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899967"/>
              </p:ext>
            </p:extLst>
          </p:nvPr>
        </p:nvGraphicFramePr>
        <p:xfrm>
          <a:off x="6315928" y="2165866"/>
          <a:ext cx="5408876" cy="4220919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115346">
                  <a:extLst>
                    <a:ext uri="{9D8B030D-6E8A-4147-A177-3AD203B41FA5}">
                      <a16:colId xmlns:a16="http://schemas.microsoft.com/office/drawing/2014/main" val="1138269056"/>
                    </a:ext>
                  </a:extLst>
                </a:gridCol>
                <a:gridCol w="1482883">
                  <a:extLst>
                    <a:ext uri="{9D8B030D-6E8A-4147-A177-3AD203B41FA5}">
                      <a16:colId xmlns:a16="http://schemas.microsoft.com/office/drawing/2014/main" val="2157310399"/>
                    </a:ext>
                  </a:extLst>
                </a:gridCol>
                <a:gridCol w="1029104">
                  <a:extLst>
                    <a:ext uri="{9D8B030D-6E8A-4147-A177-3AD203B41FA5}">
                      <a16:colId xmlns:a16="http://schemas.microsoft.com/office/drawing/2014/main" val="171483907"/>
                    </a:ext>
                  </a:extLst>
                </a:gridCol>
                <a:gridCol w="941706">
                  <a:extLst>
                    <a:ext uri="{9D8B030D-6E8A-4147-A177-3AD203B41FA5}">
                      <a16:colId xmlns:a16="http://schemas.microsoft.com/office/drawing/2014/main" val="357034194"/>
                    </a:ext>
                  </a:extLst>
                </a:gridCol>
                <a:gridCol w="839837">
                  <a:extLst>
                    <a:ext uri="{9D8B030D-6E8A-4147-A177-3AD203B41FA5}">
                      <a16:colId xmlns:a16="http://schemas.microsoft.com/office/drawing/2014/main" val="2515847364"/>
                    </a:ext>
                  </a:extLst>
                </a:gridCol>
              </a:tblGrid>
              <a:tr h="956746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Название модели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Архитектура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Размер входного изображения (в пикселях)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Количество параметров (млн.)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effectLst/>
                        </a:rPr>
                        <a:t>FLOPs </a:t>
                      </a:r>
                      <a:r>
                        <a:rPr lang="ru-RU" sz="1100" dirty="0">
                          <a:effectLst/>
                        </a:rPr>
                        <a:t>(млрд. операций)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2733060"/>
                  </a:ext>
                </a:extLst>
              </a:tr>
              <a:tr h="463624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dirty="0" err="1">
                          <a:effectLst/>
                        </a:rPr>
                        <a:t>ViT</a:t>
                      </a:r>
                      <a:r>
                        <a:rPr lang="ru-RU" sz="1100" dirty="0">
                          <a:effectLst/>
                        </a:rPr>
                        <a:t> (</a:t>
                      </a:r>
                      <a:r>
                        <a:rPr lang="en-US" sz="1100" dirty="0">
                          <a:effectLst/>
                        </a:rPr>
                        <a:t>tiny</a:t>
                      </a:r>
                      <a:r>
                        <a:rPr lang="ru-RU" sz="1100" dirty="0">
                          <a:effectLst/>
                        </a:rPr>
                        <a:t>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Трансформер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224×224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5.7 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1.258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9849027"/>
                  </a:ext>
                </a:extLst>
              </a:tr>
              <a:tr h="463624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VGG</a:t>
                      </a:r>
                      <a:r>
                        <a:rPr lang="ru-RU" sz="1100">
                          <a:effectLst/>
                        </a:rPr>
                        <a:t>16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СНС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224×224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138.4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15.47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2920399"/>
                  </a:ext>
                </a:extLst>
              </a:tr>
              <a:tr h="463624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PiT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 err="1">
                          <a:effectLst/>
                        </a:rPr>
                        <a:t>СНС+Трансформер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224×224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4.8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0.702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1809101"/>
                  </a:ext>
                </a:extLst>
              </a:tr>
              <a:tr h="463624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MobileNetV</a:t>
                      </a:r>
                      <a:r>
                        <a:rPr lang="ru-RU" sz="1100">
                          <a:effectLst/>
                        </a:rPr>
                        <a:t>2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СНС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224×224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3.5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0.334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979619"/>
                  </a:ext>
                </a:extLst>
              </a:tr>
              <a:tr h="463624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EfficientNetB</a:t>
                      </a:r>
                      <a:r>
                        <a:rPr lang="ru-RU" sz="1100">
                          <a:effectLst/>
                        </a:rPr>
                        <a:t>1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СНС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256×256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7.8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0.616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2820720"/>
                  </a:ext>
                </a:extLst>
              </a:tr>
              <a:tr h="463624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DeiT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Трансформер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224×224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5.7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1.258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1207441"/>
                  </a:ext>
                </a:extLst>
              </a:tr>
              <a:tr h="463624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ResNet</a:t>
                      </a:r>
                      <a:r>
                        <a:rPr lang="ru-RU" sz="1100">
                          <a:effectLst/>
                        </a:rPr>
                        <a:t>18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СНС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224×224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11.6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1.826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35" marR="5283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915421"/>
                  </a:ext>
                </a:extLst>
              </a:tr>
            </a:tbl>
          </a:graphicData>
        </a:graphic>
      </p:graphicFrame>
      <p:sp>
        <p:nvSpPr>
          <p:cNvPr id="8" name="Заголовок 8">
            <a:extLst>
              <a:ext uri="{FF2B5EF4-FFF2-40B4-BE49-F238E27FC236}">
                <a16:creationId xmlns:a16="http://schemas.microsoft.com/office/drawing/2014/main" id="{A8F4B811-FAC1-4E41-ABDF-2306C0B1CECB}"/>
              </a:ext>
            </a:extLst>
          </p:cNvPr>
          <p:cNvSpPr txBox="1">
            <a:spLocks/>
          </p:cNvSpPr>
          <p:nvPr/>
        </p:nvSpPr>
        <p:spPr>
          <a:xfrm>
            <a:off x="6014615" y="1728776"/>
            <a:ext cx="6011502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Табл. 1 </a:t>
            </a:r>
            <a:r>
              <a:rPr lang="en-US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моделей машинного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1942275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F629FCE6-17AE-4664-8F63-4E9A710F8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Свёрточные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нейронные сети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93A51E0-594E-4829-B37D-2694C1C3ED60}"/>
              </a:ext>
            </a:extLst>
          </p:cNvPr>
          <p:cNvSpPr txBox="1">
            <a:spLocks/>
          </p:cNvSpPr>
          <p:nvPr/>
        </p:nvSpPr>
        <p:spPr>
          <a:xfrm>
            <a:off x="6456362" y="4065973"/>
            <a:ext cx="5184775" cy="2315777"/>
          </a:xfrm>
          <a:prstGeom prst="rect">
            <a:avLst/>
          </a:prstGeom>
        </p:spPr>
        <p:txBody>
          <a:bodyPr vert="horz" lIns="0" tIns="0" rIns="0" bIns="0" numCol="1" spcCol="72000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Arial" panose="020B0604020202020204" pitchFamily="34" charset="0"/>
              <a:buNone/>
              <a:defRPr sz="1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Clr>
                <a:schemeClr val="accent1">
                  <a:lumMod val="50000"/>
                </a:schemeClr>
              </a:buClr>
              <a:buSzPct val="120000"/>
              <a:buFont typeface="Wingdings" panose="05000000000000000000" pitchFamily="2" charset="2"/>
              <a:buNone/>
              <a:defRPr sz="11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Clr>
                <a:schemeClr val="accent1">
                  <a:lumMod val="50000"/>
                </a:schemeClr>
              </a:buClr>
              <a:buFont typeface="+mj-lt"/>
              <a:buNone/>
              <a:tabLst>
                <a:tab pos="269875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1463" indent="-271463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Wingdings" panose="05000000000000000000" pitchFamily="2" charset="2"/>
              <a:buChar char="§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1463" indent="-271463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+mj-lt"/>
              <a:buAutoNum type="arabicPeriod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5"/>
            <a:endParaRPr lang="ru-RU" dirty="0"/>
          </a:p>
        </p:txBody>
      </p:sp>
      <p:sp>
        <p:nvSpPr>
          <p:cNvPr id="15" name="Заголовок 8">
            <a:extLst>
              <a:ext uri="{FF2B5EF4-FFF2-40B4-BE49-F238E27FC236}">
                <a16:creationId xmlns:a16="http://schemas.microsoft.com/office/drawing/2014/main" id="{1993CDEA-1449-45B9-80B7-E1DCC24BD717}"/>
              </a:ext>
            </a:extLst>
          </p:cNvPr>
          <p:cNvSpPr txBox="1">
            <a:spLocks/>
          </p:cNvSpPr>
          <p:nvPr/>
        </p:nvSpPr>
        <p:spPr>
          <a:xfrm>
            <a:off x="4695825" y="5078974"/>
            <a:ext cx="6979960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Принцип работы </a:t>
            </a:r>
            <a:r>
              <a:rPr lang="ru-RU" sz="20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свёрточной</a:t>
            </a:r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нейронной сети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F3DA2A9-8783-481B-B50A-96B7F272D0F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95825" y="1528177"/>
            <a:ext cx="6549094" cy="33295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A39273-749F-404D-8CE6-779A8476A729}"/>
              </a:ext>
            </a:extLst>
          </p:cNvPr>
          <p:cNvSpPr txBox="1"/>
          <p:nvPr/>
        </p:nvSpPr>
        <p:spPr>
          <a:xfrm>
            <a:off x="465138" y="1708820"/>
            <a:ext cx="399256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Несмотря на многолетнюю историю алгоритма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первая модель СНС была разработана в 1998 году)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принципы и элементы остаются неизменными и в современных версиях моделей.</a:t>
            </a:r>
          </a:p>
          <a:p>
            <a:pPr marL="342900" indent="-342900">
              <a:buFontTx/>
              <a:buChar char="-"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СНС состоит из модуля извлечения признаков и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полносвязной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нейронной сети – классификатора.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770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F629FCE6-17AE-4664-8F63-4E9A710F8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Свёрточные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нейронные сети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93A51E0-594E-4829-B37D-2694C1C3ED60}"/>
              </a:ext>
            </a:extLst>
          </p:cNvPr>
          <p:cNvSpPr txBox="1">
            <a:spLocks/>
          </p:cNvSpPr>
          <p:nvPr/>
        </p:nvSpPr>
        <p:spPr>
          <a:xfrm>
            <a:off x="6456362" y="4065973"/>
            <a:ext cx="5184775" cy="2315777"/>
          </a:xfrm>
          <a:prstGeom prst="rect">
            <a:avLst/>
          </a:prstGeom>
        </p:spPr>
        <p:txBody>
          <a:bodyPr vert="horz" lIns="0" tIns="0" rIns="0" bIns="0" numCol="1" spcCol="72000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Arial" panose="020B0604020202020204" pitchFamily="34" charset="0"/>
              <a:buNone/>
              <a:defRPr sz="1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Clr>
                <a:schemeClr val="accent1">
                  <a:lumMod val="50000"/>
                </a:schemeClr>
              </a:buClr>
              <a:buSzPct val="120000"/>
              <a:buFont typeface="Wingdings" panose="05000000000000000000" pitchFamily="2" charset="2"/>
              <a:buNone/>
              <a:defRPr sz="11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Clr>
                <a:schemeClr val="accent1">
                  <a:lumMod val="50000"/>
                </a:schemeClr>
              </a:buClr>
              <a:buFont typeface="+mj-lt"/>
              <a:buNone/>
              <a:tabLst>
                <a:tab pos="269875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1463" indent="-271463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Wingdings" panose="05000000000000000000" pitchFamily="2" charset="2"/>
              <a:buChar char="§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1463" indent="-271463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+mj-lt"/>
              <a:buAutoNum type="arabicPeriod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5"/>
            <a:endParaRPr lang="ru-RU" dirty="0"/>
          </a:p>
        </p:txBody>
      </p:sp>
      <p:sp>
        <p:nvSpPr>
          <p:cNvPr id="15" name="Заголовок 8">
            <a:extLst>
              <a:ext uri="{FF2B5EF4-FFF2-40B4-BE49-F238E27FC236}">
                <a16:creationId xmlns:a16="http://schemas.microsoft.com/office/drawing/2014/main" id="{1993CDEA-1449-45B9-80B7-E1DCC24BD717}"/>
              </a:ext>
            </a:extLst>
          </p:cNvPr>
          <p:cNvSpPr txBox="1">
            <a:spLocks/>
          </p:cNvSpPr>
          <p:nvPr/>
        </p:nvSpPr>
        <p:spPr>
          <a:xfrm>
            <a:off x="6741811" y="6072396"/>
            <a:ext cx="4547112" cy="2492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Архитектура модели </a:t>
            </a:r>
            <a:r>
              <a:rPr lang="en-US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ResNet-34</a:t>
            </a:r>
            <a:endParaRPr lang="ru-RU" sz="1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B44FACA-13A0-4FF4-96F6-AC6045FA3DD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809" y="2617633"/>
            <a:ext cx="4623116" cy="3175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FA5AC14-D156-4C51-BC62-0FE8A31F8CD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87" y="3947444"/>
            <a:ext cx="5934710" cy="150114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Заголовок 8">
            <a:extLst>
              <a:ext uri="{FF2B5EF4-FFF2-40B4-BE49-F238E27FC236}">
                <a16:creationId xmlns:a16="http://schemas.microsoft.com/office/drawing/2014/main" id="{2F9D9511-F158-44F0-893B-9A073060A703}"/>
              </a:ext>
            </a:extLst>
          </p:cNvPr>
          <p:cNvSpPr txBox="1">
            <a:spLocks/>
          </p:cNvSpPr>
          <p:nvPr/>
        </p:nvSpPr>
        <p:spPr>
          <a:xfrm>
            <a:off x="747428" y="5718441"/>
            <a:ext cx="5057228" cy="2492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4 – Архитектура модели </a:t>
            </a:r>
            <a:r>
              <a:rPr lang="en-US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VGG-16</a:t>
            </a:r>
            <a:endParaRPr lang="ru-RU" sz="1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A64207-D3ED-4835-9B27-B2732931D021}"/>
              </a:ext>
            </a:extLst>
          </p:cNvPr>
          <p:cNvSpPr txBox="1"/>
          <p:nvPr/>
        </p:nvSpPr>
        <p:spPr>
          <a:xfrm>
            <a:off x="238123" y="1273142"/>
            <a:ext cx="6075839" cy="1754326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Однако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несмотря на общие элементы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современных моделях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свёрточных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нейронных сетей множество особенностей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позволяющих достигать крайне высоких значений эффективности в задачах классификации изображений из множества областей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включая медицину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производство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автономное вождение и многих других.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8B07E7-239B-430C-8748-F51AB254FEF6}"/>
              </a:ext>
            </a:extLst>
          </p:cNvPr>
          <p:cNvSpPr txBox="1"/>
          <p:nvPr/>
        </p:nvSpPr>
        <p:spPr>
          <a:xfrm>
            <a:off x="543720" y="3304672"/>
            <a:ext cx="5901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Классическая глубокая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свёрточная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нейронная сеть.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0C19F-8F3A-4417-83A9-4CECC54311E7}"/>
              </a:ext>
            </a:extLst>
          </p:cNvPr>
          <p:cNvSpPr txBox="1"/>
          <p:nvPr/>
        </p:nvSpPr>
        <p:spPr>
          <a:xfrm>
            <a:off x="6456362" y="1341084"/>
            <a:ext cx="5305426" cy="1200329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ResNet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использует «пропускные соединения»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позволяющие входным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данным пропускать некоторые слои для избежание проблемы затухающих градиентов.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982D88C-71BD-4752-A9E2-D62F759EE03A}"/>
              </a:ext>
            </a:extLst>
          </p:cNvPr>
          <p:cNvSpPr/>
          <p:nvPr/>
        </p:nvSpPr>
        <p:spPr>
          <a:xfrm>
            <a:off x="6389597" y="1259397"/>
            <a:ext cx="5251540" cy="5209136"/>
          </a:xfrm>
          <a:prstGeom prst="rect">
            <a:avLst/>
          </a:prstGeom>
          <a:noFill/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000" dirty="0">
              <a:solidFill>
                <a:schemeClr val="tx2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E103B5B-E066-4E6F-A14A-86C3977CCF54}"/>
              </a:ext>
            </a:extLst>
          </p:cNvPr>
          <p:cNvSpPr/>
          <p:nvPr/>
        </p:nvSpPr>
        <p:spPr>
          <a:xfrm>
            <a:off x="238123" y="3108960"/>
            <a:ext cx="6075838" cy="3359573"/>
          </a:xfrm>
          <a:prstGeom prst="rect">
            <a:avLst/>
          </a:prstGeom>
          <a:noFill/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071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F629FCE6-17AE-4664-8F63-4E9A710F8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Свёрточные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нейронные сети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93A51E0-594E-4829-B37D-2694C1C3ED60}"/>
              </a:ext>
            </a:extLst>
          </p:cNvPr>
          <p:cNvSpPr txBox="1">
            <a:spLocks/>
          </p:cNvSpPr>
          <p:nvPr/>
        </p:nvSpPr>
        <p:spPr>
          <a:xfrm>
            <a:off x="6456362" y="4065973"/>
            <a:ext cx="5184775" cy="2315777"/>
          </a:xfrm>
          <a:prstGeom prst="rect">
            <a:avLst/>
          </a:prstGeom>
        </p:spPr>
        <p:txBody>
          <a:bodyPr vert="horz" lIns="0" tIns="0" rIns="0" bIns="0" numCol="1" spcCol="72000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Arial" panose="020B0604020202020204" pitchFamily="34" charset="0"/>
              <a:buNone/>
              <a:defRPr sz="1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Clr>
                <a:schemeClr val="accent1">
                  <a:lumMod val="50000"/>
                </a:schemeClr>
              </a:buClr>
              <a:buSzPct val="120000"/>
              <a:buFont typeface="Wingdings" panose="05000000000000000000" pitchFamily="2" charset="2"/>
              <a:buNone/>
              <a:defRPr sz="11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Clr>
                <a:schemeClr val="accent1">
                  <a:lumMod val="50000"/>
                </a:schemeClr>
              </a:buClr>
              <a:buFont typeface="+mj-lt"/>
              <a:buNone/>
              <a:tabLst>
                <a:tab pos="269875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1463" indent="-271463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Wingdings" panose="05000000000000000000" pitchFamily="2" charset="2"/>
              <a:buChar char="§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1463" indent="-271463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100"/>
              </a:spcAft>
              <a:buFont typeface="+mj-lt"/>
              <a:buAutoNum type="arabicPeriod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5"/>
            <a:endParaRPr lang="ru-RU" dirty="0"/>
          </a:p>
        </p:txBody>
      </p:sp>
      <p:sp>
        <p:nvSpPr>
          <p:cNvPr id="15" name="Заголовок 8">
            <a:extLst>
              <a:ext uri="{FF2B5EF4-FFF2-40B4-BE49-F238E27FC236}">
                <a16:creationId xmlns:a16="http://schemas.microsoft.com/office/drawing/2014/main" id="{1993CDEA-1449-45B9-80B7-E1DCC24BD717}"/>
              </a:ext>
            </a:extLst>
          </p:cNvPr>
          <p:cNvSpPr txBox="1">
            <a:spLocks/>
          </p:cNvSpPr>
          <p:nvPr/>
        </p:nvSpPr>
        <p:spPr>
          <a:xfrm>
            <a:off x="8329416" y="5268542"/>
            <a:ext cx="3359574" cy="2215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6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7 – Архитектура </a:t>
            </a:r>
            <a:r>
              <a:rPr lang="en-US" sz="16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endParaRPr lang="ru-RU" sz="16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Заголовок 8">
            <a:extLst>
              <a:ext uri="{FF2B5EF4-FFF2-40B4-BE49-F238E27FC236}">
                <a16:creationId xmlns:a16="http://schemas.microsoft.com/office/drawing/2014/main" id="{2F9D9511-F158-44F0-893B-9A073060A703}"/>
              </a:ext>
            </a:extLst>
          </p:cNvPr>
          <p:cNvSpPr txBox="1">
            <a:spLocks/>
          </p:cNvSpPr>
          <p:nvPr/>
        </p:nvSpPr>
        <p:spPr>
          <a:xfrm>
            <a:off x="2682838" y="5660492"/>
            <a:ext cx="3100484" cy="2215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6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6 – Архитектура </a:t>
            </a:r>
            <a:r>
              <a:rPr lang="en-US" sz="16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endParaRPr lang="ru-RU" sz="16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0C19F-8F3A-4417-83A9-4CECC54311E7}"/>
              </a:ext>
            </a:extLst>
          </p:cNvPr>
          <p:cNvSpPr txBox="1"/>
          <p:nvPr/>
        </p:nvSpPr>
        <p:spPr>
          <a:xfrm>
            <a:off x="6048587" y="1591733"/>
            <a:ext cx="2280829" cy="353943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создании моделей с архитектурой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использовался метод комплексного масштабирования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позволяющего одновременно увеличивать разрешение входного изображения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глубину и ширину модели для повышения точности классификации.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982D88C-71BD-4752-A9E2-D62F759EE03A}"/>
              </a:ext>
            </a:extLst>
          </p:cNvPr>
          <p:cNvSpPr/>
          <p:nvPr/>
        </p:nvSpPr>
        <p:spPr>
          <a:xfrm>
            <a:off x="6000008" y="1259397"/>
            <a:ext cx="5641130" cy="5209136"/>
          </a:xfrm>
          <a:prstGeom prst="rect">
            <a:avLst/>
          </a:prstGeom>
          <a:noFill/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000" dirty="0">
              <a:solidFill>
                <a:schemeClr val="tx2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E103B5B-E066-4E6F-A14A-86C3977CCF54}"/>
              </a:ext>
            </a:extLst>
          </p:cNvPr>
          <p:cNvSpPr/>
          <p:nvPr/>
        </p:nvSpPr>
        <p:spPr>
          <a:xfrm>
            <a:off x="238124" y="1259398"/>
            <a:ext cx="5641130" cy="5209136"/>
          </a:xfrm>
          <a:prstGeom prst="rect">
            <a:avLst/>
          </a:prstGeom>
          <a:noFill/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000" dirty="0">
              <a:solidFill>
                <a:schemeClr val="tx2"/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0524B15-8B12-4C46-8D41-6134965F861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873" y="1308981"/>
            <a:ext cx="2994449" cy="395728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A712FF-1009-4BEB-8BC9-12D8DFEA10B7}"/>
              </a:ext>
            </a:extLst>
          </p:cNvPr>
          <p:cNvSpPr txBox="1"/>
          <p:nvPr/>
        </p:nvSpPr>
        <p:spPr>
          <a:xfrm>
            <a:off x="299261" y="1589050"/>
            <a:ext cx="25998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архитектуре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используются особенные блоки свёртки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состоящие из нескольких частей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которые позволяют значительно уменьшить количество параметров модели для оптимизации ее работы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мобильных устройствах.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5CB230E-3ACF-4198-BB12-16E171060DF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0170" y="1589050"/>
            <a:ext cx="3014134" cy="33189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6695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14A38E-EE59-4EA1-A560-D20DE528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Набор данных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A33F7D1-9A0F-4B26-B91B-514B843597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01500" y="1056957"/>
            <a:ext cx="5940425" cy="4744085"/>
          </a:xfrm>
          <a:prstGeom prst="rect">
            <a:avLst/>
          </a:prstGeom>
        </p:spPr>
      </p:pic>
      <p:sp>
        <p:nvSpPr>
          <p:cNvPr id="6" name="Заголовок 8">
            <a:extLst>
              <a:ext uri="{FF2B5EF4-FFF2-40B4-BE49-F238E27FC236}">
                <a16:creationId xmlns:a16="http://schemas.microsoft.com/office/drawing/2014/main" id="{E6A3094E-5A3A-4FF7-A085-B10001BAF486}"/>
              </a:ext>
            </a:extLst>
          </p:cNvPr>
          <p:cNvSpPr txBox="1">
            <a:spLocks/>
          </p:cNvSpPr>
          <p:nvPr/>
        </p:nvSpPr>
        <p:spPr>
          <a:xfrm>
            <a:off x="2661592" y="6136343"/>
            <a:ext cx="6868819" cy="3323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Примеры изображений из набора данных</a:t>
            </a:r>
          </a:p>
        </p:txBody>
      </p:sp>
    </p:spTree>
    <p:extLst>
      <p:ext uri="{BB962C8B-B14F-4D97-AF65-F5344CB8AC3E}">
        <p14:creationId xmlns:p14="http://schemas.microsoft.com/office/powerpoint/2010/main" val="1977982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62E6D6-CC9D-4BBD-A337-0061B279C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Набор данных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23D847E0-FD32-4384-95A9-0FAD0BB681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345386"/>
              </p:ext>
            </p:extLst>
          </p:nvPr>
        </p:nvGraphicFramePr>
        <p:xfrm>
          <a:off x="550863" y="2041864"/>
          <a:ext cx="8628649" cy="3819120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066956">
                  <a:extLst>
                    <a:ext uri="{9D8B030D-6E8A-4147-A177-3AD203B41FA5}">
                      <a16:colId xmlns:a16="http://schemas.microsoft.com/office/drawing/2014/main" val="898148836"/>
                    </a:ext>
                  </a:extLst>
                </a:gridCol>
                <a:gridCol w="2066956">
                  <a:extLst>
                    <a:ext uri="{9D8B030D-6E8A-4147-A177-3AD203B41FA5}">
                      <a16:colId xmlns:a16="http://schemas.microsoft.com/office/drawing/2014/main" val="3334425090"/>
                    </a:ext>
                  </a:extLst>
                </a:gridCol>
                <a:gridCol w="2066956">
                  <a:extLst>
                    <a:ext uri="{9D8B030D-6E8A-4147-A177-3AD203B41FA5}">
                      <a16:colId xmlns:a16="http://schemas.microsoft.com/office/drawing/2014/main" val="1359745895"/>
                    </a:ext>
                  </a:extLst>
                </a:gridCol>
                <a:gridCol w="2427781">
                  <a:extLst>
                    <a:ext uri="{9D8B030D-6E8A-4147-A177-3AD203B41FA5}">
                      <a16:colId xmlns:a16="http://schemas.microsoft.com/office/drawing/2014/main" val="31503018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воздушного судна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изображений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воздушного судна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изображений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636646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B-1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513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C-130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763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414232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B-2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619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C-135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526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77291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B-29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321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C-17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480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7655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B-52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548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C-5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499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778391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Boeing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605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E-3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452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631039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F-16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372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F-22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846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403487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KC-10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554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C-21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491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683126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U-2</a:t>
                      </a:r>
                      <a:endParaRPr lang="ru-RU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362</a:t>
                      </a:r>
                      <a:endParaRPr lang="ru-RU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T-6</a:t>
                      </a:r>
                      <a:endParaRPr lang="ru-RU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248</a:t>
                      </a:r>
                      <a:endParaRPr lang="ru-RU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639801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P-63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305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T-43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306</a:t>
                      </a:r>
                      <a:endParaRPr lang="ru-RU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0497212"/>
                  </a:ext>
                </a:extLst>
              </a:tr>
            </a:tbl>
          </a:graphicData>
        </a:graphic>
      </p:graphicFrame>
      <p:sp>
        <p:nvSpPr>
          <p:cNvPr id="6" name="Заголовок 8">
            <a:extLst>
              <a:ext uri="{FF2B5EF4-FFF2-40B4-BE49-F238E27FC236}">
                <a16:creationId xmlns:a16="http://schemas.microsoft.com/office/drawing/2014/main" id="{44B356D2-8077-4184-A609-333CFB1BCFE5}"/>
              </a:ext>
            </a:extLst>
          </p:cNvPr>
          <p:cNvSpPr txBox="1">
            <a:spLocks/>
          </p:cNvSpPr>
          <p:nvPr/>
        </p:nvSpPr>
        <p:spPr>
          <a:xfrm>
            <a:off x="550863" y="1660723"/>
            <a:ext cx="5060710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Табл. 2</a:t>
            </a:r>
            <a:r>
              <a:rPr lang="en-US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классов в наборе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3158331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673458-6069-462C-9762-FF3BDEBA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моделей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C0D5E7B-2F8A-41F0-9635-AE587D7E86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341438"/>
            <a:ext cx="10803677" cy="504031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спользовались библиотеки для языка программирования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Python 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TensorFlow 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Keras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 обучении использовалось 50 эпох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Использовались методы </a:t>
            </a:r>
            <a:r>
              <a:rPr lang="ru-RU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ModelCheckpoint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метод </a:t>
            </a:r>
            <a:r>
              <a:rPr lang="ru-RU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ReduceLROnPlateau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>
              <a:latin typeface="+mj-l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AE8A13-BE2D-4E0D-89E7-5E24354D233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9640" y="2592280"/>
            <a:ext cx="4979925" cy="328041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9B01CC-0AD1-4D2A-AB02-1BDF1DBEFCF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2592280"/>
            <a:ext cx="5347317" cy="3280417"/>
          </a:xfrm>
          <a:prstGeom prst="rect">
            <a:avLst/>
          </a:prstGeom>
        </p:spPr>
      </p:pic>
      <p:sp>
        <p:nvSpPr>
          <p:cNvPr id="7" name="Заголовок 8">
            <a:extLst>
              <a:ext uri="{FF2B5EF4-FFF2-40B4-BE49-F238E27FC236}">
                <a16:creationId xmlns:a16="http://schemas.microsoft.com/office/drawing/2014/main" id="{E428FA8B-A484-424A-A43B-2650C2AE7DCB}"/>
              </a:ext>
            </a:extLst>
          </p:cNvPr>
          <p:cNvSpPr txBox="1">
            <a:spLocks/>
          </p:cNvSpPr>
          <p:nvPr/>
        </p:nvSpPr>
        <p:spPr>
          <a:xfrm>
            <a:off x="837458" y="6093514"/>
            <a:ext cx="4855638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6 – Зависимость точности от эпохи</a:t>
            </a:r>
          </a:p>
        </p:txBody>
      </p:sp>
      <p:sp>
        <p:nvSpPr>
          <p:cNvPr id="8" name="Заголовок 8">
            <a:extLst>
              <a:ext uri="{FF2B5EF4-FFF2-40B4-BE49-F238E27FC236}">
                <a16:creationId xmlns:a16="http://schemas.microsoft.com/office/drawing/2014/main" id="{3D7BCAB6-D0ED-4B5B-A3A7-A1D13F956F93}"/>
              </a:ext>
            </a:extLst>
          </p:cNvPr>
          <p:cNvSpPr txBox="1">
            <a:spLocks/>
          </p:cNvSpPr>
          <p:nvPr/>
        </p:nvSpPr>
        <p:spPr>
          <a:xfrm>
            <a:off x="6498904" y="5955015"/>
            <a:ext cx="4855638" cy="5539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Рис. 7 – Зависимость</a:t>
            </a:r>
            <a:r>
              <a:rPr lang="en-US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значения функции потери от эпохи</a:t>
            </a:r>
          </a:p>
        </p:txBody>
      </p:sp>
    </p:spTree>
    <p:extLst>
      <p:ext uri="{BB962C8B-B14F-4D97-AF65-F5344CB8AC3E}">
        <p14:creationId xmlns:p14="http://schemas.microsoft.com/office/powerpoint/2010/main" val="2537426080"/>
      </p:ext>
    </p:extLst>
  </p:cSld>
  <p:clrMapOvr>
    <a:masterClrMapping/>
  </p:clrMapOvr>
</p:sld>
</file>

<file path=ppt/theme/theme1.xml><?xml version="1.0" encoding="utf-8"?>
<a:theme xmlns:a="http://schemas.openxmlformats.org/drawingml/2006/main" name="Титульная страница">
  <a:themeElements>
    <a:clrScheme name="Палитра ГУАП">
      <a:dk1>
        <a:srgbClr val="242834"/>
      </a:dk1>
      <a:lt1>
        <a:srgbClr val="FFFFFF"/>
      </a:lt1>
      <a:dk2>
        <a:srgbClr val="002C5F"/>
      </a:dk2>
      <a:lt2>
        <a:srgbClr val="FFFFFF"/>
      </a:lt2>
      <a:accent1>
        <a:srgbClr val="005AAA"/>
      </a:accent1>
      <a:accent2>
        <a:srgbClr val="E70F47"/>
      </a:accent2>
      <a:accent3>
        <a:srgbClr val="00BEF3"/>
      </a:accent3>
      <a:accent4>
        <a:srgbClr val="9269C9"/>
      </a:accent4>
      <a:accent5>
        <a:srgbClr val="FF6418"/>
      </a:accent5>
      <a:accent6>
        <a:srgbClr val="009A49"/>
      </a:accent6>
      <a:hlink>
        <a:srgbClr val="4E41CC"/>
      </a:hlink>
      <a:folHlink>
        <a:srgbClr val="D65D8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ГУАП презентация курса.potx" id="{0DF838E0-DD05-488A-AC6B-E98ACB4C24AD}" vid="{75426110-BF82-4921-B51E-81780A536C48}"/>
    </a:ext>
  </a:extLst>
</a:theme>
</file>

<file path=ppt/theme/theme2.xml><?xml version="1.0" encoding="utf-8"?>
<a:theme xmlns:a="http://schemas.openxmlformats.org/drawingml/2006/main" name="Текстовые блоки">
  <a:themeElements>
    <a:clrScheme name="Палитра ГУАП">
      <a:dk1>
        <a:srgbClr val="242834"/>
      </a:dk1>
      <a:lt1>
        <a:srgbClr val="FFFFFF"/>
      </a:lt1>
      <a:dk2>
        <a:srgbClr val="002C5F"/>
      </a:dk2>
      <a:lt2>
        <a:srgbClr val="FFFFFF"/>
      </a:lt2>
      <a:accent1>
        <a:srgbClr val="005AAA"/>
      </a:accent1>
      <a:accent2>
        <a:srgbClr val="E70F47"/>
      </a:accent2>
      <a:accent3>
        <a:srgbClr val="00BEF3"/>
      </a:accent3>
      <a:accent4>
        <a:srgbClr val="9269C9"/>
      </a:accent4>
      <a:accent5>
        <a:srgbClr val="FF6418"/>
      </a:accent5>
      <a:accent6>
        <a:srgbClr val="009A49"/>
      </a:accent6>
      <a:hlink>
        <a:srgbClr val="4E41CC"/>
      </a:hlink>
      <a:folHlink>
        <a:srgbClr val="D65D8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16200000" scaled="1"/>
          <a:tileRect/>
        </a:gradFill>
        <a:ln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000" dirty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ГУАП презентация курса.potx" id="{0DF838E0-DD05-488A-AC6B-E98ACB4C24AD}" vid="{8C20C85A-CFD0-4C40-80A0-6689F915CE1B}"/>
    </a:ext>
  </a:extLst>
</a:theme>
</file>

<file path=ppt/theme/theme3.xml><?xml version="1.0" encoding="utf-8"?>
<a:theme xmlns:a="http://schemas.openxmlformats.org/drawingml/2006/main" name="Дополнительные блоки">
  <a:themeElements>
    <a:clrScheme name="Палитра ГУАП">
      <a:dk1>
        <a:srgbClr val="242834"/>
      </a:dk1>
      <a:lt1>
        <a:srgbClr val="FFFFFF"/>
      </a:lt1>
      <a:dk2>
        <a:srgbClr val="002C5F"/>
      </a:dk2>
      <a:lt2>
        <a:srgbClr val="FFFFFF"/>
      </a:lt2>
      <a:accent1>
        <a:srgbClr val="005AAA"/>
      </a:accent1>
      <a:accent2>
        <a:srgbClr val="E70F47"/>
      </a:accent2>
      <a:accent3>
        <a:srgbClr val="00BEF3"/>
      </a:accent3>
      <a:accent4>
        <a:srgbClr val="9269C9"/>
      </a:accent4>
      <a:accent5>
        <a:srgbClr val="FF6418"/>
      </a:accent5>
      <a:accent6>
        <a:srgbClr val="009A49"/>
      </a:accent6>
      <a:hlink>
        <a:srgbClr val="4E41CC"/>
      </a:hlink>
      <a:folHlink>
        <a:srgbClr val="D65D8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16200000" scaled="1"/>
          <a:tileRect/>
        </a:gradFill>
        <a:ln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000" dirty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ГУАП презентация курса.potx" id="{0DF838E0-DD05-488A-AC6B-E98ACB4C24AD}" vid="{AFBC0B84-8B15-49D7-9C5E-B813409B8E8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ГУАП презентация курса - шаблон</Template>
  <TotalTime>506</TotalTime>
  <Words>597</Words>
  <Application>Microsoft Office PowerPoint</Application>
  <PresentationFormat>Широкоэкранный</PresentationFormat>
  <Paragraphs>133</Paragraphs>
  <Slides>12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Times New Roman</vt:lpstr>
      <vt:lpstr>Wingdings</vt:lpstr>
      <vt:lpstr>Calibri</vt:lpstr>
      <vt:lpstr>Arial</vt:lpstr>
      <vt:lpstr>Титульная страница</vt:lpstr>
      <vt:lpstr>Текстовые блоки</vt:lpstr>
      <vt:lpstr>Дополнительные блоки</vt:lpstr>
      <vt:lpstr>Классификация различных типов воздушных судов с использованием методов машинного обучения</vt:lpstr>
      <vt:lpstr>Методы классификации изображений</vt:lpstr>
      <vt:lpstr>Методы классификации изображений</vt:lpstr>
      <vt:lpstr>Свёрточные нейронные сети</vt:lpstr>
      <vt:lpstr>Свёрточные нейронные сети</vt:lpstr>
      <vt:lpstr>Свёрточные нейронные сети</vt:lpstr>
      <vt:lpstr>Набор данных</vt:lpstr>
      <vt:lpstr>Набор данных</vt:lpstr>
      <vt:lpstr>Обучение моделей</vt:lpstr>
      <vt:lpstr>Определение оптимальной модели</vt:lpstr>
      <vt:lpstr>Определение оптимальной модели</vt:lpstr>
      <vt:lpstr>Спасибо за внимание!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Фирменный стиль  презентаций</dc:title>
  <dc:subject/>
  <dc:creator>Алексей Малышев</dc:creator>
  <cp:keywords/>
  <dc:description/>
  <cp:lastModifiedBy>Stontov Egor</cp:lastModifiedBy>
  <cp:revision>91</cp:revision>
  <dcterms:created xsi:type="dcterms:W3CDTF">2023-06-16T08:15:39Z</dcterms:created>
  <dcterms:modified xsi:type="dcterms:W3CDTF">2025-04-29T23:43:27Z</dcterms:modified>
  <cp:category/>
</cp:coreProperties>
</file>

<file path=docProps/thumbnail.jpeg>
</file>